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1" r:id="rId3"/>
    <p:sldId id="275" r:id="rId4"/>
    <p:sldId id="274" r:id="rId5"/>
    <p:sldId id="272" r:id="rId6"/>
    <p:sldId id="280" r:id="rId7"/>
    <p:sldId id="270" r:id="rId8"/>
    <p:sldId id="269" r:id="rId9"/>
    <p:sldId id="281" r:id="rId10"/>
    <p:sldId id="282" r:id="rId11"/>
    <p:sldId id="283" r:id="rId12"/>
    <p:sldId id="260" r:id="rId13"/>
    <p:sldId id="261" r:id="rId14"/>
    <p:sldId id="262" r:id="rId15"/>
    <p:sldId id="263" r:id="rId16"/>
    <p:sldId id="267" r:id="rId17"/>
    <p:sldId id="285" r:id="rId18"/>
    <p:sldId id="284" r:id="rId19"/>
    <p:sldId id="268" r:id="rId20"/>
    <p:sldId id="265" r:id="rId21"/>
    <p:sldId id="266" r:id="rId22"/>
    <p:sldId id="286" r:id="rId23"/>
    <p:sldId id="276" r:id="rId24"/>
    <p:sldId id="277" r:id="rId25"/>
    <p:sldId id="287"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0E9F8672-4781-43E7-A0A9-52468E896FE8}" type="datetimeFigureOut">
              <a:rPr lang="nl-NL" smtClean="0"/>
              <a:t>22-2-2016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BC4B4F-D45D-4F57-BDED-9E36CF34042F}"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E9F8672-4781-43E7-A0A9-52468E896FE8}" type="datetimeFigureOut">
              <a:rPr lang="nl-NL" smtClean="0"/>
              <a:t>22-2-2016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BC4B4F-D45D-4F57-BDED-9E36CF34042F}"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E9F8672-4781-43E7-A0A9-52468E896FE8}" type="datetimeFigureOut">
              <a:rPr lang="nl-NL" smtClean="0"/>
              <a:t>22-2-2016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BC4B4F-D45D-4F57-BDED-9E36CF34042F}"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el en object bov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8229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3938588"/>
            <a:ext cx="8229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245225"/>
            <a:ext cx="2133600" cy="476250"/>
          </a:xfrm>
        </p:spPr>
        <p:txBody>
          <a:bodyPr/>
          <a:lstStyle>
            <a:lvl1pPr>
              <a:defRPr/>
            </a:lvl1pPr>
          </a:lstStyle>
          <a:p>
            <a:endParaRPr lang="nl-NL"/>
          </a:p>
        </p:txBody>
      </p:sp>
      <p:sp>
        <p:nvSpPr>
          <p:cNvPr id="6" name="Tijdelijke aanduiding voor voettekst 5"/>
          <p:cNvSpPr>
            <a:spLocks noGrp="1"/>
          </p:cNvSpPr>
          <p:nvPr>
            <p:ph type="ftr" sz="quarter" idx="11"/>
          </p:nvPr>
        </p:nvSpPr>
        <p:spPr>
          <a:xfrm>
            <a:off x="3124200" y="6245225"/>
            <a:ext cx="2895600" cy="476250"/>
          </a:xfrm>
        </p:spPr>
        <p:txBody>
          <a:bodyPr/>
          <a:lstStyle>
            <a:lvl1pPr>
              <a:defRPr/>
            </a:lvl1pPr>
          </a:lstStyle>
          <a:p>
            <a:endParaRPr lang="nl-NL"/>
          </a:p>
        </p:txBody>
      </p:sp>
      <p:sp>
        <p:nvSpPr>
          <p:cNvPr id="7" name="Tijdelijke aanduiding voor dianummer 6"/>
          <p:cNvSpPr>
            <a:spLocks noGrp="1"/>
          </p:cNvSpPr>
          <p:nvPr>
            <p:ph type="sldNum" sz="quarter" idx="12"/>
          </p:nvPr>
        </p:nvSpPr>
        <p:spPr>
          <a:xfrm>
            <a:off x="6553200" y="6245225"/>
            <a:ext cx="2133600" cy="476250"/>
          </a:xfrm>
        </p:spPr>
        <p:txBody>
          <a:bodyPr/>
          <a:lstStyle>
            <a:lvl1pPr>
              <a:defRPr/>
            </a:lvl1pPr>
          </a:lstStyle>
          <a:p>
            <a:fld id="{BA2B6259-5009-489A-9874-7495B7D59D1D}" type="slidenum">
              <a:rPr lang="nl-NL"/>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245225"/>
            <a:ext cx="2133600" cy="476250"/>
          </a:xfrm>
        </p:spPr>
        <p:txBody>
          <a:bodyPr/>
          <a:lstStyle>
            <a:lvl1pPr>
              <a:defRPr/>
            </a:lvl1pPr>
          </a:lstStyle>
          <a:p>
            <a:endParaRPr lang="nl-NL"/>
          </a:p>
        </p:txBody>
      </p:sp>
      <p:sp>
        <p:nvSpPr>
          <p:cNvPr id="6" name="Tijdelijke aanduiding voor voettekst 5"/>
          <p:cNvSpPr>
            <a:spLocks noGrp="1"/>
          </p:cNvSpPr>
          <p:nvPr>
            <p:ph type="ftr" sz="quarter" idx="11"/>
          </p:nvPr>
        </p:nvSpPr>
        <p:spPr>
          <a:xfrm>
            <a:off x="3124200" y="6245225"/>
            <a:ext cx="2895600" cy="476250"/>
          </a:xfrm>
        </p:spPr>
        <p:txBody>
          <a:bodyPr/>
          <a:lstStyle>
            <a:lvl1pPr>
              <a:defRPr/>
            </a:lvl1pPr>
          </a:lstStyle>
          <a:p>
            <a:endParaRPr lang="nl-NL"/>
          </a:p>
        </p:txBody>
      </p:sp>
      <p:sp>
        <p:nvSpPr>
          <p:cNvPr id="7" name="Tijdelijke aanduiding voor dianummer 6"/>
          <p:cNvSpPr>
            <a:spLocks noGrp="1"/>
          </p:cNvSpPr>
          <p:nvPr>
            <p:ph type="sldNum" sz="quarter" idx="12"/>
          </p:nvPr>
        </p:nvSpPr>
        <p:spPr>
          <a:xfrm>
            <a:off x="6553200" y="6245225"/>
            <a:ext cx="2133600" cy="476250"/>
          </a:xfrm>
        </p:spPr>
        <p:txBody>
          <a:bodyPr/>
          <a:lstStyle>
            <a:lvl1pPr>
              <a:defRPr/>
            </a:lvl1pPr>
          </a:lstStyle>
          <a:p>
            <a:fld id="{B97AFF84-A6D2-4A12-9D71-FA9625794F32}"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E9F8672-4781-43E7-A0A9-52468E896FE8}" type="datetimeFigureOut">
              <a:rPr lang="nl-NL" smtClean="0"/>
              <a:t>22-2-2016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BC4B4F-D45D-4F57-BDED-9E36CF34042F}"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E9F8672-4781-43E7-A0A9-52468E896FE8}" type="datetimeFigureOut">
              <a:rPr lang="nl-NL" smtClean="0"/>
              <a:t>22-2-2016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BC4B4F-D45D-4F57-BDED-9E36CF34042F}"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E9F8672-4781-43E7-A0A9-52468E896FE8}" type="datetimeFigureOut">
              <a:rPr lang="nl-NL" smtClean="0"/>
              <a:t>22-2-2016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BC4B4F-D45D-4F57-BDED-9E36CF34042F}"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E9F8672-4781-43E7-A0A9-52468E896FE8}" type="datetimeFigureOut">
              <a:rPr lang="nl-NL" smtClean="0"/>
              <a:t>22-2-2016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EBC4B4F-D45D-4F57-BDED-9E36CF34042F}"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E9F8672-4781-43E7-A0A9-52468E896FE8}" type="datetimeFigureOut">
              <a:rPr lang="nl-NL" smtClean="0"/>
              <a:t>22-2-2016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EBC4B4F-D45D-4F57-BDED-9E36CF34042F}"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E9F8672-4781-43E7-A0A9-52468E896FE8}" type="datetimeFigureOut">
              <a:rPr lang="nl-NL" smtClean="0"/>
              <a:t>22-2-2016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EBC4B4F-D45D-4F57-BDED-9E36CF34042F}"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E9F8672-4781-43E7-A0A9-52468E896FE8}" type="datetimeFigureOut">
              <a:rPr lang="nl-NL" smtClean="0"/>
              <a:t>22-2-2016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BC4B4F-D45D-4F57-BDED-9E36CF34042F}"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E9F8672-4781-43E7-A0A9-52468E896FE8}" type="datetimeFigureOut">
              <a:rPr lang="nl-NL" smtClean="0"/>
              <a:t>22-2-2016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BC4B4F-D45D-4F57-BDED-9E36CF34042F}"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F8672-4781-43E7-A0A9-52468E896FE8}" type="datetimeFigureOut">
              <a:rPr lang="nl-NL" smtClean="0"/>
              <a:t>22-2-2016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C4B4F-D45D-4F57-BDED-9E36CF34042F}"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vcbio.science.ru.nl/virtuallessons/pollendevelopme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vcbio.science.ru.nl/virtuallessons/pollendevelop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npowetenschap.nl/nieuws/artikelen/2010/juni/Standvastige-wespen.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weefselkweek.nl/5.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34082"/>
          </a:xfrm>
        </p:spPr>
        <p:txBody>
          <a:bodyPr>
            <a:normAutofit/>
          </a:bodyPr>
          <a:lstStyle/>
          <a:p>
            <a:r>
              <a:rPr lang="en-US" sz="3200" b="1" dirty="0" err="1" smtClean="0"/>
              <a:t>Basisstof</a:t>
            </a:r>
            <a:r>
              <a:rPr lang="en-US" sz="3200" b="1" dirty="0" smtClean="0"/>
              <a:t> 5 </a:t>
            </a:r>
            <a:r>
              <a:rPr lang="en-US" sz="3200" b="1" dirty="0" err="1" smtClean="0"/>
              <a:t>Voortplanting</a:t>
            </a:r>
            <a:endParaRPr lang="nl-NL" sz="3200" dirty="0"/>
          </a:p>
        </p:txBody>
      </p:sp>
      <p:sp>
        <p:nvSpPr>
          <p:cNvPr id="3075" name="Rectangle 3"/>
          <p:cNvSpPr>
            <a:spLocks noGrp="1" noChangeArrowheads="1"/>
          </p:cNvSpPr>
          <p:nvPr>
            <p:ph type="body" idx="1"/>
          </p:nvPr>
        </p:nvSpPr>
        <p:spPr>
          <a:xfrm>
            <a:off x="0" y="1341438"/>
            <a:ext cx="9144000" cy="5516562"/>
          </a:xfrm>
        </p:spPr>
        <p:txBody>
          <a:bodyPr>
            <a:normAutofit/>
          </a:bodyPr>
          <a:lstStyle/>
          <a:p>
            <a:r>
              <a:rPr lang="nl-NL" sz="2400" dirty="0"/>
              <a:t>Ongeslachtelijke </a:t>
            </a:r>
            <a:r>
              <a:rPr lang="nl-NL" sz="2400" dirty="0" smtClean="0"/>
              <a:t>voortplanting (</a:t>
            </a:r>
            <a:r>
              <a:rPr lang="nl-NL" sz="2400" dirty="0" err="1" smtClean="0"/>
              <a:t>mitosen</a:t>
            </a:r>
            <a:r>
              <a:rPr lang="nl-NL" sz="2400" dirty="0" smtClean="0"/>
              <a:t>)  </a:t>
            </a:r>
            <a:r>
              <a:rPr lang="nl-NL" sz="2400" dirty="0" err="1" smtClean="0"/>
              <a:t>Géén</a:t>
            </a:r>
            <a:r>
              <a:rPr lang="nl-NL" sz="2400" dirty="0" smtClean="0"/>
              <a:t> voortplantingscellen</a:t>
            </a:r>
            <a:endParaRPr lang="nl-NL" sz="2400" dirty="0"/>
          </a:p>
          <a:p>
            <a:pPr lvl="1"/>
            <a:r>
              <a:rPr lang="nl-NL" sz="2400" dirty="0"/>
              <a:t>Uit een deel van een </a:t>
            </a:r>
            <a:r>
              <a:rPr lang="nl-NL" sz="2400" dirty="0" smtClean="0"/>
              <a:t>organisme groeit </a:t>
            </a:r>
            <a:r>
              <a:rPr lang="nl-NL" sz="2400" dirty="0"/>
              <a:t>een nieuw organisme</a:t>
            </a:r>
          </a:p>
          <a:p>
            <a:pPr lvl="1"/>
            <a:r>
              <a:rPr lang="nl-NL" sz="2400" dirty="0"/>
              <a:t>Nageslacht </a:t>
            </a:r>
            <a:r>
              <a:rPr lang="nl-NL" sz="2400" b="1" dirty="0">
                <a:solidFill>
                  <a:srgbClr val="FF0000"/>
                </a:solidFill>
              </a:rPr>
              <a:t>identiek</a:t>
            </a:r>
            <a:r>
              <a:rPr lang="nl-NL" sz="2400" dirty="0"/>
              <a:t> aan de ouder</a:t>
            </a:r>
          </a:p>
          <a:p>
            <a:pPr lvl="1">
              <a:buFontTx/>
              <a:buNone/>
            </a:pPr>
            <a:endParaRPr lang="nl-NL" sz="2400" dirty="0"/>
          </a:p>
          <a:p>
            <a:r>
              <a:rPr lang="nl-NL" sz="2400" dirty="0"/>
              <a:t>Geslachtelijke </a:t>
            </a:r>
            <a:r>
              <a:rPr lang="nl-NL" sz="2400" dirty="0" smtClean="0"/>
              <a:t>voortplanting (</a:t>
            </a:r>
            <a:r>
              <a:rPr lang="nl-NL" sz="2400" dirty="0" err="1" smtClean="0"/>
              <a:t>meiose</a:t>
            </a:r>
            <a:r>
              <a:rPr lang="nl-NL" sz="2400" dirty="0" smtClean="0"/>
              <a:t> I en II)  Voortplantingscellen</a:t>
            </a:r>
            <a:endParaRPr lang="nl-NL" sz="2400" dirty="0"/>
          </a:p>
          <a:p>
            <a:pPr lvl="1"/>
            <a:r>
              <a:rPr lang="nl-NL" sz="2400" dirty="0"/>
              <a:t>Uit twee voortplantingscellen </a:t>
            </a:r>
          </a:p>
          <a:p>
            <a:pPr lvl="1"/>
            <a:r>
              <a:rPr lang="nl-NL" sz="2400" dirty="0"/>
              <a:t>groeit een nieuw organisme</a:t>
            </a:r>
          </a:p>
          <a:p>
            <a:pPr lvl="1"/>
            <a:r>
              <a:rPr lang="nl-NL" sz="2400" dirty="0"/>
              <a:t>Nageslacht: </a:t>
            </a:r>
            <a:r>
              <a:rPr lang="nl-NL" sz="2400" b="1" dirty="0">
                <a:solidFill>
                  <a:srgbClr val="FF0000"/>
                </a:solidFill>
              </a:rPr>
              <a:t>nieuwe combinatie</a:t>
            </a:r>
            <a:r>
              <a:rPr lang="nl-NL" sz="2400" dirty="0"/>
              <a:t> </a:t>
            </a:r>
            <a:r>
              <a:rPr lang="nl-NL" sz="2400" b="1" dirty="0">
                <a:solidFill>
                  <a:srgbClr val="FF0000"/>
                </a:solidFill>
              </a:rPr>
              <a:t>eigenschappen</a:t>
            </a:r>
          </a:p>
          <a:p>
            <a:pPr lvl="1"/>
            <a:r>
              <a:rPr lang="nl-NL" sz="2400" dirty="0"/>
              <a:t>2 </a:t>
            </a:r>
            <a:r>
              <a:rPr lang="nl-NL" sz="2400" b="1" dirty="0">
                <a:solidFill>
                  <a:srgbClr val="FF0000"/>
                </a:solidFill>
              </a:rPr>
              <a:t>gameten</a:t>
            </a:r>
            <a:r>
              <a:rPr lang="nl-NL" sz="2400" dirty="0"/>
              <a:t> (</a:t>
            </a:r>
            <a:r>
              <a:rPr lang="nl-NL" sz="2400" dirty="0" err="1"/>
              <a:t>vpc</a:t>
            </a:r>
            <a:r>
              <a:rPr lang="nl-NL" sz="2400" dirty="0"/>
              <a:t>) </a:t>
            </a:r>
            <a:r>
              <a:rPr lang="nl-NL" sz="2400" dirty="0">
                <a:sym typeface="Wingdings" pitchFamily="2" charset="2"/>
              </a:rPr>
              <a:t> 1 </a:t>
            </a:r>
            <a:r>
              <a:rPr lang="nl-NL" sz="2400" b="1" dirty="0" err="1">
                <a:solidFill>
                  <a:srgbClr val="FF0000"/>
                </a:solidFill>
                <a:sym typeface="Wingdings" pitchFamily="2" charset="2"/>
              </a:rPr>
              <a:t>zygote</a:t>
            </a:r>
            <a:r>
              <a:rPr lang="nl-NL" sz="2400" dirty="0">
                <a:sym typeface="Wingdings" pitchFamily="2" charset="2"/>
              </a:rPr>
              <a:t> (bevruchte eicel)</a:t>
            </a:r>
            <a:endParaRPr lang="nl-NL"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b="1" dirty="0" err="1" smtClean="0"/>
              <a:t>Levenscyclus</a:t>
            </a:r>
            <a:r>
              <a:rPr lang="en-US" sz="3200" b="1" dirty="0" smtClean="0"/>
              <a:t> </a:t>
            </a:r>
            <a:r>
              <a:rPr lang="en-US" sz="3200" b="1" dirty="0" err="1" smtClean="0"/>
              <a:t>bedektzadige</a:t>
            </a:r>
            <a:r>
              <a:rPr lang="en-US" sz="3200" b="1" dirty="0" smtClean="0"/>
              <a:t> plant = angiosperm</a:t>
            </a:r>
            <a:endParaRPr lang="nl-NL" sz="3200" b="1" dirty="0"/>
          </a:p>
        </p:txBody>
      </p:sp>
      <p:pic>
        <p:nvPicPr>
          <p:cNvPr id="4" name="Tijdelijke aanduiding voor inhoud 3" descr="levenscyclus plant.gif"/>
          <p:cNvPicPr>
            <a:picLocks noGrp="1" noChangeAspect="1"/>
          </p:cNvPicPr>
          <p:nvPr>
            <p:ph idx="1"/>
          </p:nvPr>
        </p:nvPicPr>
        <p:blipFill>
          <a:blip r:embed="rId2" cstate="print"/>
          <a:stretch>
            <a:fillRect/>
          </a:stretch>
        </p:blipFill>
        <p:spPr>
          <a:xfrm>
            <a:off x="827584" y="1124744"/>
            <a:ext cx="7560840" cy="561932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2074"/>
          </a:xfrm>
        </p:spPr>
        <p:txBody>
          <a:bodyPr>
            <a:normAutofit fontScale="90000"/>
          </a:bodyPr>
          <a:lstStyle/>
          <a:p>
            <a:r>
              <a:rPr lang="en-US" sz="3200" b="1" dirty="0" err="1" smtClean="0"/>
              <a:t>Levenscyclus</a:t>
            </a:r>
            <a:r>
              <a:rPr lang="en-US" sz="3200" b="1" dirty="0" smtClean="0"/>
              <a:t> </a:t>
            </a:r>
            <a:r>
              <a:rPr lang="en-US" sz="3200" b="1" dirty="0" err="1" smtClean="0"/>
              <a:t>naaktzadige</a:t>
            </a:r>
            <a:r>
              <a:rPr lang="en-US" sz="3200" b="1" dirty="0" smtClean="0"/>
              <a:t> plant: </a:t>
            </a:r>
            <a:r>
              <a:rPr lang="en-US" sz="3200" b="1" dirty="0" err="1" smtClean="0"/>
              <a:t>sparren</a:t>
            </a:r>
            <a:r>
              <a:rPr lang="en-US" sz="3200" b="1" dirty="0" smtClean="0"/>
              <a:t>/</a:t>
            </a:r>
            <a:r>
              <a:rPr lang="en-US" sz="3200" b="1" dirty="0" err="1" smtClean="0"/>
              <a:t>dennen</a:t>
            </a:r>
            <a:endParaRPr lang="nl-NL" sz="3200" dirty="0"/>
          </a:p>
        </p:txBody>
      </p:sp>
      <p:pic>
        <p:nvPicPr>
          <p:cNvPr id="4" name="Tijdelijke aanduiding voor inhoud 3" descr="levenscyclus naaktzadigen.gif"/>
          <p:cNvPicPr>
            <a:picLocks noGrp="1" noChangeAspect="1"/>
          </p:cNvPicPr>
          <p:nvPr>
            <p:ph idx="1"/>
          </p:nvPr>
        </p:nvPicPr>
        <p:blipFill>
          <a:blip r:embed="rId2" cstate="print"/>
          <a:stretch>
            <a:fillRect/>
          </a:stretch>
        </p:blipFill>
        <p:spPr>
          <a:xfrm>
            <a:off x="899592" y="908720"/>
            <a:ext cx="7416823" cy="583264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normAutofit fontScale="90000"/>
          </a:bodyPr>
          <a:lstStyle/>
          <a:p>
            <a:r>
              <a:rPr lang="nl-NL" sz="4000"/>
              <a:t>Vruchtbeginsel: begin van de ….</a:t>
            </a:r>
            <a:br>
              <a:rPr lang="nl-NL" sz="4000"/>
            </a:br>
            <a:r>
              <a:rPr lang="nl-NL" sz="4000"/>
              <a:t>Zaadbeginsel: begin van het …</a:t>
            </a:r>
          </a:p>
        </p:txBody>
      </p:sp>
      <p:pic>
        <p:nvPicPr>
          <p:cNvPr id="8198" name="Picture 6" descr="P1030154"/>
          <p:cNvPicPr>
            <a:picLocks noGrp="1" noChangeAspect="1" noChangeArrowheads="1"/>
          </p:cNvPicPr>
          <p:nvPr>
            <p:ph idx="1"/>
          </p:nvPr>
        </p:nvPicPr>
        <p:blipFill>
          <a:blip r:embed="rId2" cstate="print"/>
          <a:srcRect/>
          <a:stretch>
            <a:fillRect/>
          </a:stretch>
        </p:blipFill>
        <p:spPr>
          <a:xfrm>
            <a:off x="539750" y="1628775"/>
            <a:ext cx="8064500" cy="52292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nl-NL"/>
              <a:t>Soorten kerndelingen</a:t>
            </a:r>
          </a:p>
        </p:txBody>
      </p:sp>
      <p:sp>
        <p:nvSpPr>
          <p:cNvPr id="7171" name="Rectangle 3"/>
          <p:cNvSpPr>
            <a:spLocks noGrp="1" noChangeArrowheads="1"/>
          </p:cNvSpPr>
          <p:nvPr>
            <p:ph type="body" idx="1"/>
          </p:nvPr>
        </p:nvSpPr>
        <p:spPr/>
        <p:txBody>
          <a:bodyPr/>
          <a:lstStyle/>
          <a:p>
            <a:r>
              <a:rPr lang="nl-NL"/>
              <a:t>Mitose:		gewone kerndeling</a:t>
            </a:r>
          </a:p>
          <a:p>
            <a:pPr lvl="1"/>
            <a:r>
              <a:rPr lang="nl-NL"/>
              <a:t>Dochtercellen erfelijk identiek</a:t>
            </a:r>
          </a:p>
          <a:p>
            <a:pPr lvl="1"/>
            <a:r>
              <a:rPr lang="nl-NL" b="1">
                <a:solidFill>
                  <a:srgbClr val="FF0000"/>
                </a:solidFill>
              </a:rPr>
              <a:t>2N </a:t>
            </a:r>
            <a:r>
              <a:rPr lang="nl-NL" b="1">
                <a:solidFill>
                  <a:srgbClr val="FF0000"/>
                </a:solidFill>
                <a:sym typeface="Wingdings" pitchFamily="2" charset="2"/>
              </a:rPr>
              <a:t> 2N + 2N</a:t>
            </a:r>
          </a:p>
          <a:p>
            <a:pPr lvl="1"/>
            <a:r>
              <a:rPr lang="nl-NL">
                <a:sym typeface="Wingdings" pitchFamily="2" charset="2"/>
              </a:rPr>
              <a:t>Voor groei, vervanging, herstel</a:t>
            </a:r>
          </a:p>
          <a:p>
            <a:pPr lvl="1">
              <a:buFontTx/>
              <a:buNone/>
            </a:pPr>
            <a:endParaRPr lang="nl-NL"/>
          </a:p>
          <a:p>
            <a:r>
              <a:rPr lang="nl-NL"/>
              <a:t>Meiose:		vpc maken</a:t>
            </a:r>
          </a:p>
          <a:p>
            <a:pPr lvl="1"/>
            <a:r>
              <a:rPr lang="nl-NL"/>
              <a:t>Elke vpc heeft een andere set genen</a:t>
            </a:r>
          </a:p>
          <a:p>
            <a:pPr lvl="1"/>
            <a:r>
              <a:rPr lang="nl-NL" b="1">
                <a:solidFill>
                  <a:srgbClr val="FF0000"/>
                </a:solidFill>
              </a:rPr>
              <a:t>2N </a:t>
            </a:r>
            <a:r>
              <a:rPr lang="nl-NL" b="1">
                <a:solidFill>
                  <a:srgbClr val="FF0000"/>
                </a:solidFill>
                <a:sym typeface="Wingdings" pitchFamily="2" charset="2"/>
              </a:rPr>
              <a:t> N + N</a:t>
            </a:r>
          </a:p>
          <a:p>
            <a:pPr lvl="1"/>
            <a:endParaRPr 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nl-NL" sz="4000"/>
              <a:t>Mannelijke voortplantingsorganen</a:t>
            </a:r>
          </a:p>
        </p:txBody>
      </p:sp>
      <p:sp>
        <p:nvSpPr>
          <p:cNvPr id="12293" name="Rectangle 5"/>
          <p:cNvSpPr>
            <a:spLocks noGrp="1" noChangeArrowheads="1"/>
          </p:cNvSpPr>
          <p:nvPr>
            <p:ph type="body" sz="half" idx="2"/>
          </p:nvPr>
        </p:nvSpPr>
        <p:spPr>
          <a:xfrm>
            <a:off x="5580063" y="2852738"/>
            <a:ext cx="3106737" cy="3273425"/>
          </a:xfrm>
        </p:spPr>
        <p:txBody>
          <a:bodyPr/>
          <a:lstStyle/>
          <a:p>
            <a:r>
              <a:rPr lang="nl-NL" sz="2800"/>
              <a:t>Meeldraad</a:t>
            </a:r>
          </a:p>
          <a:p>
            <a:r>
              <a:rPr lang="nl-NL" sz="2800"/>
              <a:t>Helmknop</a:t>
            </a:r>
          </a:p>
          <a:p>
            <a:r>
              <a:rPr lang="nl-NL" sz="2800"/>
              <a:t>stuifmeelkorrels</a:t>
            </a:r>
          </a:p>
        </p:txBody>
      </p:sp>
      <p:pic>
        <p:nvPicPr>
          <p:cNvPr id="12294" name="Picture 6" descr="P1030155"/>
          <p:cNvPicPr>
            <a:picLocks noGrp="1" noChangeAspect="1" noChangeArrowheads="1"/>
          </p:cNvPicPr>
          <p:nvPr>
            <p:ph sz="half" idx="1"/>
          </p:nvPr>
        </p:nvPicPr>
        <p:blipFill>
          <a:blip r:embed="rId2" cstate="print"/>
          <a:srcRect/>
          <a:stretch>
            <a:fillRect/>
          </a:stretch>
        </p:blipFill>
        <p:spPr>
          <a:xfrm>
            <a:off x="468313" y="1341438"/>
            <a:ext cx="4873625" cy="51117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981075"/>
          </a:xfrm>
        </p:spPr>
        <p:txBody>
          <a:bodyPr/>
          <a:lstStyle/>
          <a:p>
            <a:r>
              <a:rPr lang="nl-NL" b="1">
                <a:solidFill>
                  <a:srgbClr val="FF0000"/>
                </a:solidFill>
              </a:rPr>
              <a:t>Bestuiving</a:t>
            </a:r>
          </a:p>
        </p:txBody>
      </p:sp>
      <p:sp>
        <p:nvSpPr>
          <p:cNvPr id="10245" name="Rectangle 5"/>
          <p:cNvSpPr>
            <a:spLocks noGrp="1" noChangeArrowheads="1"/>
          </p:cNvSpPr>
          <p:nvPr>
            <p:ph type="body" sz="half" idx="2"/>
          </p:nvPr>
        </p:nvSpPr>
        <p:spPr>
          <a:xfrm>
            <a:off x="457200" y="4868863"/>
            <a:ext cx="8229600" cy="1800225"/>
          </a:xfrm>
        </p:spPr>
        <p:txBody>
          <a:bodyPr/>
          <a:lstStyle/>
          <a:p>
            <a:r>
              <a:rPr lang="nl-NL" sz="2800"/>
              <a:t>Het stuifmeel van de meeldraad</a:t>
            </a:r>
          </a:p>
          <a:p>
            <a:r>
              <a:rPr lang="nl-NL" sz="2800"/>
              <a:t>wordt overgedragen op de stamper</a:t>
            </a:r>
          </a:p>
          <a:p>
            <a:r>
              <a:rPr lang="nl-NL" sz="2800"/>
              <a:t>door de wind of insecten</a:t>
            </a:r>
          </a:p>
        </p:txBody>
      </p:sp>
      <p:pic>
        <p:nvPicPr>
          <p:cNvPr id="10246" name="Picture 6" descr="P1030156"/>
          <p:cNvPicPr>
            <a:picLocks noGrp="1" noChangeAspect="1" noChangeArrowheads="1"/>
          </p:cNvPicPr>
          <p:nvPr>
            <p:ph sz="half" idx="1"/>
          </p:nvPr>
        </p:nvPicPr>
        <p:blipFill>
          <a:blip r:embed="rId2" cstate="print"/>
          <a:srcRect/>
          <a:stretch>
            <a:fillRect/>
          </a:stretch>
        </p:blipFill>
        <p:spPr>
          <a:xfrm>
            <a:off x="1187450" y="836613"/>
            <a:ext cx="6840538" cy="41052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584176"/>
          </a:xfrm>
        </p:spPr>
        <p:txBody>
          <a:bodyPr>
            <a:normAutofit fontScale="90000"/>
          </a:bodyPr>
          <a:lstStyle/>
          <a:p>
            <a:r>
              <a:rPr lang="en-US" sz="3200" b="1" dirty="0" err="1" smtClean="0"/>
              <a:t>Ontwikkeling</a:t>
            </a:r>
            <a:r>
              <a:rPr lang="en-US" sz="3200" b="1" dirty="0" smtClean="0"/>
              <a:t> </a:t>
            </a:r>
            <a:r>
              <a:rPr lang="en-US" sz="3200" b="1" dirty="0" err="1" smtClean="0"/>
              <a:t>pollenkorrels</a:t>
            </a:r>
            <a:r>
              <a:rPr lang="en-US" sz="3200" b="1" dirty="0" smtClean="0"/>
              <a:t/>
            </a:r>
            <a:br>
              <a:rPr lang="en-US" sz="3200" b="1" dirty="0" smtClean="0"/>
            </a:br>
            <a:r>
              <a:rPr lang="en-US" sz="3200" b="1" dirty="0" err="1" smtClean="0"/>
              <a:t>Bron</a:t>
            </a:r>
            <a:r>
              <a:rPr lang="en-US" sz="3200" b="1" dirty="0" smtClean="0"/>
              <a:t>: </a:t>
            </a:r>
            <a:r>
              <a:rPr lang="en-US" sz="3200" b="1" dirty="0" smtClean="0">
                <a:hlinkClick r:id="rId2"/>
              </a:rPr>
              <a:t>http://www.vcbio.science.ru.nl/virtuallessons/pollendevelopment/</a:t>
            </a:r>
            <a:r>
              <a:rPr lang="en-US" sz="3200" b="1" dirty="0" smtClean="0"/>
              <a:t> </a:t>
            </a:r>
            <a:endParaRPr lang="nl-NL" sz="3200" b="1" dirty="0"/>
          </a:p>
        </p:txBody>
      </p:sp>
      <p:pic>
        <p:nvPicPr>
          <p:cNvPr id="4" name="Tijdelijke aanduiding voor inhoud 3" descr="pollen-pollendevelopment_ned.jpg"/>
          <p:cNvPicPr>
            <a:picLocks noGrp="1" noChangeAspect="1"/>
          </p:cNvPicPr>
          <p:nvPr>
            <p:ph idx="1"/>
          </p:nvPr>
        </p:nvPicPr>
        <p:blipFill>
          <a:blip r:embed="rId3" cstate="print"/>
          <a:stretch>
            <a:fillRect/>
          </a:stretch>
        </p:blipFill>
        <p:spPr>
          <a:xfrm>
            <a:off x="395536" y="1803508"/>
            <a:ext cx="8229600" cy="505449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b="1" dirty="0" err="1" smtClean="0"/>
              <a:t>Bestuiving</a:t>
            </a:r>
            <a:r>
              <a:rPr lang="en-US" sz="3200" b="1" dirty="0" smtClean="0"/>
              <a:t> door </a:t>
            </a:r>
            <a:r>
              <a:rPr lang="en-US" sz="3200" b="1" dirty="0" err="1" smtClean="0"/>
              <a:t>dieren</a:t>
            </a:r>
            <a:endParaRPr lang="nl-NL" sz="3200" b="1" dirty="0"/>
          </a:p>
        </p:txBody>
      </p:sp>
      <p:pic>
        <p:nvPicPr>
          <p:cNvPr id="4" name="Tijdelijke aanduiding voor inhoud 3" descr="bestuiving 1 bij op bloem.png"/>
          <p:cNvPicPr>
            <a:picLocks noGrp="1" noChangeAspect="1"/>
          </p:cNvPicPr>
          <p:nvPr>
            <p:ph idx="1"/>
          </p:nvPr>
        </p:nvPicPr>
        <p:blipFill>
          <a:blip r:embed="rId2" cstate="print"/>
          <a:stretch>
            <a:fillRect/>
          </a:stretch>
        </p:blipFill>
        <p:spPr>
          <a:xfrm>
            <a:off x="395535" y="1124744"/>
            <a:ext cx="3695505" cy="2592288"/>
          </a:xfrm>
        </p:spPr>
      </p:pic>
      <p:pic>
        <p:nvPicPr>
          <p:cNvPr id="5" name="Afbeelding 4" descr="bestuiving 2 vlinder.jpg"/>
          <p:cNvPicPr>
            <a:picLocks noChangeAspect="1"/>
          </p:cNvPicPr>
          <p:nvPr/>
        </p:nvPicPr>
        <p:blipFill>
          <a:blip r:embed="rId3" cstate="print"/>
          <a:stretch>
            <a:fillRect/>
          </a:stretch>
        </p:blipFill>
        <p:spPr>
          <a:xfrm>
            <a:off x="5148065" y="1124744"/>
            <a:ext cx="3578602" cy="2592288"/>
          </a:xfrm>
          <a:prstGeom prst="rect">
            <a:avLst/>
          </a:prstGeom>
        </p:spPr>
      </p:pic>
      <p:pic>
        <p:nvPicPr>
          <p:cNvPr id="6" name="Afbeelding 5" descr="bestuiving 3 hagedis.jpg"/>
          <p:cNvPicPr>
            <a:picLocks noChangeAspect="1"/>
          </p:cNvPicPr>
          <p:nvPr/>
        </p:nvPicPr>
        <p:blipFill>
          <a:blip r:embed="rId4" cstate="print"/>
          <a:stretch>
            <a:fillRect/>
          </a:stretch>
        </p:blipFill>
        <p:spPr>
          <a:xfrm>
            <a:off x="395536" y="3861048"/>
            <a:ext cx="3677523" cy="2736304"/>
          </a:xfrm>
          <a:prstGeom prst="rect">
            <a:avLst/>
          </a:prstGeom>
        </p:spPr>
      </p:pic>
      <p:pic>
        <p:nvPicPr>
          <p:cNvPr id="7" name="Afbeelding 6" descr="bestuiving 4 mens kweker.jpg"/>
          <p:cNvPicPr>
            <a:picLocks noChangeAspect="1"/>
          </p:cNvPicPr>
          <p:nvPr/>
        </p:nvPicPr>
        <p:blipFill>
          <a:blip r:embed="rId5" cstate="print"/>
          <a:stretch>
            <a:fillRect/>
          </a:stretch>
        </p:blipFill>
        <p:spPr>
          <a:xfrm>
            <a:off x="5155940" y="3861048"/>
            <a:ext cx="3627598" cy="273136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981075"/>
          </a:xfrm>
        </p:spPr>
        <p:txBody>
          <a:bodyPr/>
          <a:lstStyle/>
          <a:p>
            <a:r>
              <a:rPr lang="nl-NL" b="1">
                <a:solidFill>
                  <a:srgbClr val="FF0000"/>
                </a:solidFill>
              </a:rPr>
              <a:t>Bevruchting</a:t>
            </a:r>
          </a:p>
        </p:txBody>
      </p:sp>
      <p:sp>
        <p:nvSpPr>
          <p:cNvPr id="14341" name="Rectangle 5"/>
          <p:cNvSpPr>
            <a:spLocks noGrp="1" noChangeArrowheads="1"/>
          </p:cNvSpPr>
          <p:nvPr>
            <p:ph type="body" sz="half" idx="2"/>
          </p:nvPr>
        </p:nvSpPr>
        <p:spPr/>
        <p:txBody>
          <a:bodyPr/>
          <a:lstStyle/>
          <a:p>
            <a:r>
              <a:rPr lang="nl-NL" sz="2800"/>
              <a:t>Het stuifmeel plakt op de stempel</a:t>
            </a:r>
          </a:p>
          <a:p>
            <a:r>
              <a:rPr lang="nl-NL" sz="2800"/>
              <a:t>Uit de korrel groeit een buisje</a:t>
            </a:r>
          </a:p>
          <a:p>
            <a:r>
              <a:rPr lang="nl-NL" sz="2800"/>
              <a:t>Naar de eicellen</a:t>
            </a:r>
          </a:p>
          <a:p>
            <a:r>
              <a:rPr lang="nl-NL" sz="2800"/>
              <a:t>De twee kernen smelten samen</a:t>
            </a:r>
          </a:p>
          <a:p>
            <a:r>
              <a:rPr lang="nl-NL" sz="2800"/>
              <a:t>= bevruchting</a:t>
            </a:r>
          </a:p>
        </p:txBody>
      </p:sp>
      <p:pic>
        <p:nvPicPr>
          <p:cNvPr id="14342" name="Picture 6" descr="P1030157"/>
          <p:cNvPicPr>
            <a:picLocks noGrp="1" noChangeAspect="1" noChangeArrowheads="1"/>
          </p:cNvPicPr>
          <p:nvPr>
            <p:ph sz="half" idx="1"/>
          </p:nvPr>
        </p:nvPicPr>
        <p:blipFill>
          <a:blip r:embed="rId2" cstate="print"/>
          <a:srcRect/>
          <a:stretch>
            <a:fillRect/>
          </a:stretch>
        </p:blipFill>
        <p:spPr>
          <a:xfrm>
            <a:off x="323850" y="981075"/>
            <a:ext cx="3619500" cy="56165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146250"/>
          </a:xfrm>
        </p:spPr>
        <p:txBody>
          <a:bodyPr>
            <a:normAutofit fontScale="90000"/>
          </a:bodyPr>
          <a:lstStyle/>
          <a:p>
            <a:r>
              <a:rPr lang="en-US" sz="3200" b="1" dirty="0" err="1" smtClean="0"/>
              <a:t>Pollenbuis</a:t>
            </a:r>
            <a:r>
              <a:rPr lang="en-US" sz="3200" b="1" dirty="0" smtClean="0"/>
              <a:t> </a:t>
            </a:r>
            <a:r>
              <a:rPr lang="en-US" sz="3200" b="1" dirty="0" err="1" smtClean="0"/>
              <a:t>groeit</a:t>
            </a:r>
            <a:r>
              <a:rPr lang="en-US" sz="3200" b="1" dirty="0" smtClean="0"/>
              <a:t> door </a:t>
            </a:r>
            <a:r>
              <a:rPr lang="en-US" sz="3200" b="1" dirty="0" err="1" smtClean="0"/>
              <a:t>stamper</a:t>
            </a:r>
            <a:r>
              <a:rPr lang="en-US" sz="3200" b="1" dirty="0" smtClean="0"/>
              <a:t/>
            </a:r>
            <a:br>
              <a:rPr lang="en-US" sz="3200" b="1" dirty="0" smtClean="0"/>
            </a:br>
            <a:r>
              <a:rPr lang="en-US" sz="3200" b="1" dirty="0" err="1" smtClean="0"/>
              <a:t>richting</a:t>
            </a:r>
            <a:r>
              <a:rPr lang="en-US" sz="3200" b="1" dirty="0" smtClean="0"/>
              <a:t> </a:t>
            </a:r>
            <a:r>
              <a:rPr lang="en-US" sz="3200" b="1" dirty="0" err="1" smtClean="0"/>
              <a:t>vruchtbeginsel</a:t>
            </a:r>
            <a:r>
              <a:rPr lang="en-US" sz="3200" b="1" dirty="0" smtClean="0"/>
              <a:t/>
            </a:r>
            <a:br>
              <a:rPr lang="en-US" sz="3200" b="1" dirty="0" smtClean="0"/>
            </a:br>
            <a:r>
              <a:rPr lang="en-US" sz="3200" b="1" dirty="0" err="1" smtClean="0"/>
              <a:t>Bron</a:t>
            </a:r>
            <a:r>
              <a:rPr lang="en-US" sz="3200" b="1" dirty="0" smtClean="0"/>
              <a:t>: </a:t>
            </a:r>
            <a:r>
              <a:rPr lang="en-US" sz="3200" b="1" dirty="0" smtClean="0">
                <a:hlinkClick r:id="rId2"/>
              </a:rPr>
              <a:t>http://www.vcbio.science.ru.nl/virtuallessons/pollendevelopment/</a:t>
            </a:r>
            <a:r>
              <a:rPr lang="en-US" sz="3200" b="1" dirty="0" smtClean="0"/>
              <a:t> </a:t>
            </a:r>
            <a:endParaRPr lang="nl-NL" sz="3200" b="1" dirty="0"/>
          </a:p>
        </p:txBody>
      </p:sp>
      <p:pic>
        <p:nvPicPr>
          <p:cNvPr id="4" name="Tijdelijke aanduiding voor inhoud 3" descr="pollentubegrowth-tomato.jpg"/>
          <p:cNvPicPr>
            <a:picLocks noGrp="1" noChangeAspect="1"/>
          </p:cNvPicPr>
          <p:nvPr>
            <p:ph idx="1"/>
          </p:nvPr>
        </p:nvPicPr>
        <p:blipFill>
          <a:blip r:embed="rId3" cstate="print"/>
          <a:stretch>
            <a:fillRect/>
          </a:stretch>
        </p:blipFill>
        <p:spPr>
          <a:xfrm>
            <a:off x="683568" y="2564904"/>
            <a:ext cx="7959006" cy="417646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648072"/>
          </a:xfrm>
        </p:spPr>
        <p:txBody>
          <a:bodyPr>
            <a:normAutofit/>
          </a:bodyPr>
          <a:lstStyle/>
          <a:p>
            <a:r>
              <a:rPr lang="en-US" sz="3200" b="1" dirty="0" err="1" smtClean="0"/>
              <a:t>Ongeslachtelijke</a:t>
            </a:r>
            <a:r>
              <a:rPr lang="en-US" sz="3200" b="1" dirty="0" smtClean="0"/>
              <a:t> </a:t>
            </a:r>
            <a:r>
              <a:rPr lang="en-US" sz="3200" b="1" dirty="0" err="1" smtClean="0"/>
              <a:t>voortplanting</a:t>
            </a:r>
            <a:endParaRPr lang="nl-NL" sz="3200" b="1" dirty="0"/>
          </a:p>
        </p:txBody>
      </p:sp>
      <p:pic>
        <p:nvPicPr>
          <p:cNvPr id="4" name="Tijdelijke aanduiding voor inhoud 3" descr="Ongeslachtelijke voortplanting planten.jpg"/>
          <p:cNvPicPr>
            <a:picLocks noGrp="1" noChangeAspect="1"/>
          </p:cNvPicPr>
          <p:nvPr>
            <p:ph idx="1"/>
          </p:nvPr>
        </p:nvPicPr>
        <p:blipFill>
          <a:blip r:embed="rId2" cstate="print"/>
          <a:stretch>
            <a:fillRect/>
          </a:stretch>
        </p:blipFill>
        <p:spPr>
          <a:xfrm>
            <a:off x="755576" y="886818"/>
            <a:ext cx="7632848" cy="585455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0" y="274638"/>
            <a:ext cx="9144000" cy="1498600"/>
          </a:xfrm>
        </p:spPr>
        <p:txBody>
          <a:bodyPr/>
          <a:lstStyle/>
          <a:p>
            <a:r>
              <a:rPr lang="nl-NL" sz="4000"/>
              <a:t>Uit het vruchtbeginsel groeit de vrucht</a:t>
            </a:r>
            <a:br>
              <a:rPr lang="nl-NL" sz="4000"/>
            </a:br>
            <a:r>
              <a:rPr lang="nl-NL" sz="4000"/>
              <a:t>met daarin de zaden</a:t>
            </a:r>
          </a:p>
        </p:txBody>
      </p:sp>
      <p:pic>
        <p:nvPicPr>
          <p:cNvPr id="16390" name="Picture 6" descr="P1030160"/>
          <p:cNvPicPr>
            <a:picLocks noGrp="1" noChangeAspect="1" noChangeArrowheads="1"/>
          </p:cNvPicPr>
          <p:nvPr>
            <p:ph idx="1"/>
          </p:nvPr>
        </p:nvPicPr>
        <p:blipFill>
          <a:blip r:embed="rId2" cstate="print"/>
          <a:srcRect/>
          <a:stretch>
            <a:fillRect/>
          </a:stretch>
        </p:blipFill>
        <p:spPr>
          <a:xfrm>
            <a:off x="0" y="1989138"/>
            <a:ext cx="9144000" cy="453548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nl-NL" b="1">
                <a:solidFill>
                  <a:srgbClr val="FF0000"/>
                </a:solidFill>
              </a:rPr>
              <a:t>Verspreiding</a:t>
            </a:r>
            <a:r>
              <a:rPr lang="nl-NL"/>
              <a:t> van de zaden</a:t>
            </a:r>
          </a:p>
        </p:txBody>
      </p:sp>
      <p:sp>
        <p:nvSpPr>
          <p:cNvPr id="18435" name="Rectangle 3"/>
          <p:cNvSpPr>
            <a:spLocks noGrp="1" noChangeArrowheads="1"/>
          </p:cNvSpPr>
          <p:nvPr>
            <p:ph type="body" idx="1"/>
          </p:nvPr>
        </p:nvSpPr>
        <p:spPr/>
        <p:txBody>
          <a:bodyPr/>
          <a:lstStyle/>
          <a:p>
            <a:r>
              <a:rPr lang="nl-NL"/>
              <a:t>De vruchten worden door dieren opgegeten en de zade elders uitgepoept</a:t>
            </a:r>
          </a:p>
          <a:p>
            <a:r>
              <a:rPr lang="nl-NL"/>
              <a:t>Zeer lichte zaden worden door de wind weggeblazen (pluisjes)</a:t>
            </a:r>
          </a:p>
          <a:p>
            <a:r>
              <a:rPr lang="nl-NL"/>
              <a:t>Zaden drijven met water mee (kokosnoot)</a:t>
            </a:r>
          </a:p>
          <a:p>
            <a:r>
              <a:rPr lang="nl-NL"/>
              <a:t>Zaden blijven met haakjes aan de vacht van dieren plakken</a:t>
            </a:r>
          </a:p>
          <a:p>
            <a:endParaRPr lang="nl-N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b="1" dirty="0" err="1" smtClean="0"/>
              <a:t>Polyploïdie</a:t>
            </a:r>
            <a:r>
              <a:rPr lang="en-US" sz="3200" b="1" dirty="0" smtClean="0"/>
              <a:t> </a:t>
            </a:r>
            <a:r>
              <a:rPr lang="en-US" sz="3200" b="1" dirty="0" err="1" smtClean="0"/>
              <a:t>blz</a:t>
            </a:r>
            <a:r>
              <a:rPr lang="en-US" sz="3200" b="1" dirty="0" smtClean="0"/>
              <a:t>. 34</a:t>
            </a:r>
            <a:endParaRPr lang="nl-NL" sz="3200" b="1" dirty="0"/>
          </a:p>
        </p:txBody>
      </p:sp>
      <p:sp>
        <p:nvSpPr>
          <p:cNvPr id="3" name="Tijdelijke aanduiding voor inhoud 2"/>
          <p:cNvSpPr>
            <a:spLocks noGrp="1"/>
          </p:cNvSpPr>
          <p:nvPr>
            <p:ph idx="1"/>
          </p:nvPr>
        </p:nvSpPr>
        <p:spPr>
          <a:xfrm>
            <a:off x="457200" y="980728"/>
            <a:ext cx="8229600" cy="5145435"/>
          </a:xfrm>
        </p:spPr>
        <p:txBody>
          <a:bodyPr>
            <a:normAutofit/>
          </a:bodyPr>
          <a:lstStyle/>
          <a:p>
            <a:r>
              <a:rPr lang="en-US" sz="2400" dirty="0" smtClean="0"/>
              <a:t>In </a:t>
            </a:r>
            <a:r>
              <a:rPr lang="en-US" sz="2400" dirty="0" err="1" smtClean="0"/>
              <a:t>sommige</a:t>
            </a:r>
            <a:r>
              <a:rPr lang="en-US" sz="2400" dirty="0" smtClean="0"/>
              <a:t> </a:t>
            </a:r>
            <a:r>
              <a:rPr lang="en-US" sz="2400" dirty="0" err="1" smtClean="0"/>
              <a:t>organismen</a:t>
            </a:r>
            <a:r>
              <a:rPr lang="en-US" sz="2400" dirty="0" smtClean="0"/>
              <a:t> </a:t>
            </a:r>
            <a:r>
              <a:rPr lang="en-US" sz="2400" dirty="0" err="1" smtClean="0"/>
              <a:t>komen</a:t>
            </a:r>
            <a:r>
              <a:rPr lang="en-US" sz="2400" dirty="0" smtClean="0"/>
              <a:t> </a:t>
            </a:r>
            <a:r>
              <a:rPr lang="en-US" sz="2400" dirty="0" err="1" smtClean="0"/>
              <a:t>chromosomen</a:t>
            </a:r>
            <a:r>
              <a:rPr lang="en-US" sz="2400" dirty="0" smtClean="0"/>
              <a:t> </a:t>
            </a:r>
            <a:r>
              <a:rPr lang="en-US" sz="2400" dirty="0" err="1" smtClean="0"/>
              <a:t>niet</a:t>
            </a:r>
            <a:r>
              <a:rPr lang="en-US" sz="2400" dirty="0" smtClean="0"/>
              <a:t> in 2-tallen </a:t>
            </a:r>
            <a:r>
              <a:rPr lang="en-US" sz="2400" dirty="0" err="1" smtClean="0"/>
              <a:t>voor</a:t>
            </a:r>
            <a:r>
              <a:rPr lang="en-US" sz="2400" dirty="0" smtClean="0"/>
              <a:t> </a:t>
            </a:r>
            <a:r>
              <a:rPr lang="en-US" sz="2400" dirty="0" err="1" smtClean="0"/>
              <a:t>maar</a:t>
            </a:r>
            <a:r>
              <a:rPr lang="en-US" sz="2400" dirty="0" smtClean="0"/>
              <a:t> in </a:t>
            </a:r>
            <a:r>
              <a:rPr lang="en-US" sz="2400" dirty="0" err="1" smtClean="0"/>
              <a:t>drietallen</a:t>
            </a:r>
            <a:r>
              <a:rPr lang="en-US" sz="2400" dirty="0" smtClean="0"/>
              <a:t> of </a:t>
            </a:r>
            <a:r>
              <a:rPr lang="en-US" sz="2400" dirty="0" err="1" smtClean="0"/>
              <a:t>meer</a:t>
            </a:r>
            <a:r>
              <a:rPr lang="en-US" sz="2400" dirty="0" smtClean="0"/>
              <a:t>: </a:t>
            </a:r>
            <a:r>
              <a:rPr lang="en-US" sz="2400" dirty="0" err="1" smtClean="0"/>
              <a:t>polyploïdie</a:t>
            </a:r>
            <a:endParaRPr lang="en-US" sz="2400" dirty="0" smtClean="0"/>
          </a:p>
          <a:p>
            <a:r>
              <a:rPr lang="en-US" sz="2400" dirty="0" err="1" smtClean="0"/>
              <a:t>Triploïde</a:t>
            </a:r>
            <a:r>
              <a:rPr lang="en-US" sz="2400" dirty="0" smtClean="0"/>
              <a:t>: (3N)  </a:t>
            </a:r>
            <a:r>
              <a:rPr lang="en-US" sz="2400" dirty="0" err="1" smtClean="0"/>
              <a:t>chromosomen</a:t>
            </a:r>
            <a:r>
              <a:rPr lang="en-US" sz="2400" dirty="0" smtClean="0"/>
              <a:t> in 3-voud </a:t>
            </a:r>
            <a:r>
              <a:rPr lang="en-US" sz="2400" dirty="0" err="1" smtClean="0"/>
              <a:t>aanwezig</a:t>
            </a:r>
            <a:endParaRPr lang="en-US" sz="2400" dirty="0" smtClean="0"/>
          </a:p>
          <a:p>
            <a:r>
              <a:rPr lang="en-US" sz="2400" dirty="0" err="1" smtClean="0"/>
              <a:t>Tetraploïde</a:t>
            </a:r>
            <a:r>
              <a:rPr lang="en-US" sz="2400" dirty="0" smtClean="0"/>
              <a:t>: (4N)  </a:t>
            </a:r>
            <a:r>
              <a:rPr lang="en-US" sz="2400" dirty="0" err="1" smtClean="0"/>
              <a:t>chromosomen</a:t>
            </a:r>
            <a:r>
              <a:rPr lang="en-US" sz="2400" dirty="0" smtClean="0"/>
              <a:t> in 4-voud </a:t>
            </a:r>
            <a:r>
              <a:rPr lang="en-US" sz="2400" dirty="0" err="1" smtClean="0"/>
              <a:t>aanwezig</a:t>
            </a:r>
            <a:endParaRPr lang="en-US" sz="2400" dirty="0" smtClean="0"/>
          </a:p>
          <a:p>
            <a:endParaRPr lang="nl-NL" sz="2400" dirty="0"/>
          </a:p>
        </p:txBody>
      </p:sp>
      <p:pic>
        <p:nvPicPr>
          <p:cNvPr id="5" name="Afbeelding 4"/>
          <p:cNvPicPr/>
          <p:nvPr/>
        </p:nvPicPr>
        <p:blipFill>
          <a:blip r:embed="rId2" cstate="print"/>
          <a:srcRect/>
          <a:stretch>
            <a:fillRect/>
          </a:stretch>
        </p:blipFill>
        <p:spPr bwMode="auto">
          <a:xfrm>
            <a:off x="1187624" y="2780928"/>
            <a:ext cx="6912768" cy="388843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en-US" sz="3200" b="1" dirty="0" smtClean="0"/>
              <a:t>Co-</a:t>
            </a:r>
            <a:r>
              <a:rPr lang="en-US" sz="3200" b="1" dirty="0" err="1" smtClean="0"/>
              <a:t>Evolutie</a:t>
            </a:r>
            <a:r>
              <a:rPr lang="en-US" sz="3200" b="1" dirty="0" smtClean="0"/>
              <a:t> 1</a:t>
            </a:r>
            <a:endParaRPr lang="nl-NL" sz="3200" b="1" dirty="0"/>
          </a:p>
        </p:txBody>
      </p:sp>
      <p:sp>
        <p:nvSpPr>
          <p:cNvPr id="3" name="Tijdelijke aanduiding voor inhoud 2"/>
          <p:cNvSpPr>
            <a:spLocks noGrp="1"/>
          </p:cNvSpPr>
          <p:nvPr>
            <p:ph idx="1"/>
          </p:nvPr>
        </p:nvSpPr>
        <p:spPr>
          <a:xfrm>
            <a:off x="457200" y="980728"/>
            <a:ext cx="8229600" cy="5616624"/>
          </a:xfrm>
        </p:spPr>
        <p:txBody>
          <a:bodyPr>
            <a:normAutofit/>
          </a:bodyPr>
          <a:lstStyle/>
          <a:p>
            <a:r>
              <a:rPr lang="en-US" sz="2400" dirty="0" err="1" smtClean="0"/>
              <a:t>Tussen</a:t>
            </a:r>
            <a:r>
              <a:rPr lang="en-US" sz="2400" dirty="0" smtClean="0"/>
              <a:t> </a:t>
            </a:r>
            <a:r>
              <a:rPr lang="en-US" sz="2400" dirty="0" err="1" smtClean="0"/>
              <a:t>bloemen</a:t>
            </a:r>
            <a:r>
              <a:rPr lang="en-US" sz="2400" dirty="0" smtClean="0"/>
              <a:t> en </a:t>
            </a:r>
            <a:r>
              <a:rPr lang="en-US" sz="2400" dirty="0" err="1" smtClean="0"/>
              <a:t>insecten</a:t>
            </a:r>
            <a:r>
              <a:rPr lang="en-US" sz="2400" dirty="0" smtClean="0"/>
              <a:t> </a:t>
            </a:r>
            <a:r>
              <a:rPr lang="en-US" sz="2400" dirty="0" err="1" smtClean="0"/>
              <a:t>vaak</a:t>
            </a:r>
            <a:r>
              <a:rPr lang="en-US" sz="2400" dirty="0" smtClean="0"/>
              <a:t> </a:t>
            </a:r>
            <a:r>
              <a:rPr lang="en-US" sz="2400" dirty="0" err="1" smtClean="0"/>
              <a:t>sprake</a:t>
            </a:r>
            <a:r>
              <a:rPr lang="en-US" sz="2400" dirty="0" smtClean="0"/>
              <a:t> van </a:t>
            </a:r>
            <a:r>
              <a:rPr lang="en-US" sz="2400" dirty="0" err="1" smtClean="0"/>
              <a:t>symbiose</a:t>
            </a:r>
            <a:endParaRPr lang="en-US" sz="2400" dirty="0" smtClean="0"/>
          </a:p>
          <a:p>
            <a:r>
              <a:rPr lang="en-US" sz="2400" dirty="0" err="1" smtClean="0"/>
              <a:t>Insecten</a:t>
            </a:r>
            <a:r>
              <a:rPr lang="en-US" sz="2400" dirty="0" smtClean="0"/>
              <a:t> en </a:t>
            </a:r>
            <a:r>
              <a:rPr lang="en-US" sz="2400" dirty="0" err="1" smtClean="0"/>
              <a:t>bloemen</a:t>
            </a:r>
            <a:r>
              <a:rPr lang="en-US" sz="2400" dirty="0" smtClean="0"/>
              <a:t> </a:t>
            </a:r>
            <a:r>
              <a:rPr lang="en-US" sz="2400" dirty="0" err="1" smtClean="0"/>
              <a:t>passen</a:t>
            </a:r>
            <a:r>
              <a:rPr lang="en-US" sz="2400" dirty="0" smtClean="0"/>
              <a:t> </a:t>
            </a:r>
            <a:r>
              <a:rPr lang="en-US" sz="2400" dirty="0" err="1" smtClean="0"/>
              <a:t>zich</a:t>
            </a:r>
            <a:r>
              <a:rPr lang="en-US" sz="2400" dirty="0" smtClean="0"/>
              <a:t> </a:t>
            </a:r>
            <a:r>
              <a:rPr lang="en-US" sz="2400" dirty="0" err="1" smtClean="0"/>
              <a:t>telkens</a:t>
            </a:r>
            <a:r>
              <a:rPr lang="en-US" sz="2400" dirty="0" smtClean="0"/>
              <a:t> </a:t>
            </a:r>
            <a:r>
              <a:rPr lang="en-US" sz="2400" dirty="0" err="1" smtClean="0"/>
              <a:t>aan</a:t>
            </a:r>
            <a:r>
              <a:rPr lang="en-US" sz="2400" dirty="0" smtClean="0"/>
              <a:t> </a:t>
            </a:r>
            <a:r>
              <a:rPr lang="en-US" sz="2400" dirty="0" err="1" smtClean="0"/>
              <a:t>elkaar</a:t>
            </a:r>
            <a:r>
              <a:rPr lang="en-US" sz="2400" dirty="0" smtClean="0"/>
              <a:t> </a:t>
            </a:r>
            <a:r>
              <a:rPr lang="en-US" sz="2400" dirty="0" err="1" smtClean="0"/>
              <a:t>aan</a:t>
            </a:r>
            <a:endParaRPr lang="en-US" sz="2400" dirty="0" smtClean="0"/>
          </a:p>
          <a:p>
            <a:r>
              <a:rPr lang="en-US" sz="2400" dirty="0" err="1" smtClean="0"/>
              <a:t>Dit</a:t>
            </a:r>
            <a:r>
              <a:rPr lang="en-US" sz="2400" dirty="0" smtClean="0"/>
              <a:t> </a:t>
            </a:r>
            <a:r>
              <a:rPr lang="en-US" sz="2400" dirty="0" err="1" smtClean="0"/>
              <a:t>wordt</a:t>
            </a:r>
            <a:r>
              <a:rPr lang="en-US" sz="2400" dirty="0" smtClean="0"/>
              <a:t> </a:t>
            </a:r>
            <a:r>
              <a:rPr lang="en-US" sz="2400" dirty="0" err="1" smtClean="0"/>
              <a:t>genoemd</a:t>
            </a:r>
            <a:r>
              <a:rPr lang="en-US" sz="2400" dirty="0" smtClean="0"/>
              <a:t>: co-</a:t>
            </a:r>
            <a:r>
              <a:rPr lang="en-US" sz="2400" dirty="0" err="1" smtClean="0"/>
              <a:t>evolutie</a:t>
            </a:r>
            <a:endParaRPr lang="en-US" sz="2400" dirty="0" smtClean="0"/>
          </a:p>
          <a:p>
            <a:r>
              <a:rPr lang="en-US" sz="2400" dirty="0" err="1" smtClean="0"/>
              <a:t>Voorbeelden</a:t>
            </a:r>
            <a:r>
              <a:rPr lang="en-US" sz="2400" dirty="0" smtClean="0"/>
              <a:t>: </a:t>
            </a:r>
            <a:r>
              <a:rPr lang="en-US" sz="2400" dirty="0" err="1" smtClean="0"/>
              <a:t>Darwinvlinder</a:t>
            </a:r>
            <a:r>
              <a:rPr lang="en-US" sz="2400" dirty="0" smtClean="0"/>
              <a:t> en de </a:t>
            </a:r>
            <a:r>
              <a:rPr lang="en-US" sz="2400" dirty="0" err="1" smtClean="0"/>
              <a:t>Pijlstaartvlinder</a:t>
            </a:r>
            <a:r>
              <a:rPr lang="en-US" sz="2400" dirty="0" smtClean="0"/>
              <a:t> </a:t>
            </a:r>
            <a:r>
              <a:rPr lang="en-US" sz="2400" dirty="0" err="1" smtClean="0"/>
              <a:t>blz</a:t>
            </a:r>
            <a:r>
              <a:rPr lang="en-US" sz="2400" dirty="0" smtClean="0"/>
              <a:t>. 38</a:t>
            </a:r>
          </a:p>
          <a:p>
            <a:r>
              <a:rPr lang="nl-NL" sz="2400" dirty="0" smtClean="0"/>
              <a:t>de cheeta is harder gaan lopen om de snelle gazelle te kunnen vangen, en de gazelle is harder gaan lopen om de cheeta te ontlopen. Beide soorten zijn aantoonbaar sneller dan hun fossiele voorouders</a:t>
            </a:r>
          </a:p>
          <a:p>
            <a:r>
              <a:rPr lang="en-US" sz="2400" dirty="0" smtClean="0"/>
              <a:t>Lees </a:t>
            </a:r>
            <a:r>
              <a:rPr lang="en-US" sz="2400" dirty="0" err="1" smtClean="0"/>
              <a:t>ook</a:t>
            </a:r>
            <a:r>
              <a:rPr lang="en-US" sz="2400" dirty="0" smtClean="0"/>
              <a:t> </a:t>
            </a:r>
            <a:r>
              <a:rPr lang="en-US" sz="2400" dirty="0" err="1" smtClean="0"/>
              <a:t>bijgaand</a:t>
            </a:r>
            <a:r>
              <a:rPr lang="en-US" sz="2400" dirty="0" smtClean="0"/>
              <a:t> </a:t>
            </a:r>
            <a:r>
              <a:rPr lang="en-US" sz="2400" dirty="0" err="1" smtClean="0"/>
              <a:t>artikel</a:t>
            </a:r>
            <a:r>
              <a:rPr lang="en-US" sz="2400" dirty="0" smtClean="0"/>
              <a:t>: </a:t>
            </a:r>
            <a:r>
              <a:rPr lang="en-US" sz="2400" dirty="0" err="1" smtClean="0"/>
              <a:t>vijgen</a:t>
            </a:r>
            <a:r>
              <a:rPr lang="en-US" sz="2400" dirty="0" smtClean="0"/>
              <a:t> en </a:t>
            </a:r>
            <a:r>
              <a:rPr lang="en-US" sz="2400" dirty="0" err="1" smtClean="0"/>
              <a:t>wespen</a:t>
            </a:r>
            <a:r>
              <a:rPr lang="en-US" sz="2400" dirty="0" smtClean="0"/>
              <a:t>:</a:t>
            </a:r>
          </a:p>
          <a:p>
            <a:pPr>
              <a:buNone/>
            </a:pPr>
            <a:r>
              <a:rPr lang="nl-NL" sz="2400" dirty="0" smtClean="0">
                <a:hlinkClick r:id="rId2"/>
              </a:rPr>
              <a:t>http://www.npowetenschap.nl/nieuws/artikelen/2010/juni/Standvastige-wespen.html</a:t>
            </a:r>
            <a:r>
              <a:rPr lang="nl-NL" sz="2400" dirty="0" smtClean="0"/>
              <a:t> </a:t>
            </a:r>
            <a:endParaRPr lang="nl-NL"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b="1" dirty="0" smtClean="0"/>
              <a:t>Co-</a:t>
            </a:r>
            <a:r>
              <a:rPr lang="en-US" sz="3200" b="1" dirty="0" err="1" smtClean="0"/>
              <a:t>Evolutie</a:t>
            </a:r>
            <a:r>
              <a:rPr lang="en-US" sz="3200" b="1" dirty="0" smtClean="0"/>
              <a:t> 2</a:t>
            </a:r>
            <a:endParaRPr lang="nl-NL"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835696" y="1177759"/>
            <a:ext cx="5688632" cy="527922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b="1" dirty="0" err="1" smtClean="0"/>
              <a:t>Opdrachten</a:t>
            </a:r>
            <a:endParaRPr lang="nl-NL" sz="3200" b="1" dirty="0"/>
          </a:p>
        </p:txBody>
      </p:sp>
      <p:sp>
        <p:nvSpPr>
          <p:cNvPr id="3" name="Tijdelijke aanduiding voor inhoud 2"/>
          <p:cNvSpPr>
            <a:spLocks noGrp="1"/>
          </p:cNvSpPr>
          <p:nvPr>
            <p:ph idx="1"/>
          </p:nvPr>
        </p:nvSpPr>
        <p:spPr>
          <a:xfrm>
            <a:off x="457200" y="1052736"/>
            <a:ext cx="8229600" cy="5073427"/>
          </a:xfrm>
        </p:spPr>
        <p:txBody>
          <a:bodyPr>
            <a:normAutofit/>
          </a:bodyPr>
          <a:lstStyle/>
          <a:p>
            <a:r>
              <a:rPr lang="en-US" sz="2400" dirty="0" err="1" smtClean="0"/>
              <a:t>Maak</a:t>
            </a:r>
            <a:r>
              <a:rPr lang="en-US" sz="2400" dirty="0" smtClean="0"/>
              <a:t> de </a:t>
            </a:r>
            <a:r>
              <a:rPr lang="en-US" sz="2400" dirty="0" err="1" smtClean="0"/>
              <a:t>opdrachten</a:t>
            </a:r>
            <a:r>
              <a:rPr lang="en-US" sz="2400" dirty="0" smtClean="0"/>
              <a:t>:</a:t>
            </a:r>
          </a:p>
          <a:p>
            <a:r>
              <a:rPr lang="en-US" sz="2400" dirty="0" err="1" smtClean="0"/>
              <a:t>Opdracht</a:t>
            </a:r>
            <a:r>
              <a:rPr lang="en-US" sz="2400" dirty="0" smtClean="0"/>
              <a:t> 18 </a:t>
            </a:r>
            <a:r>
              <a:rPr lang="en-US" sz="2400" dirty="0" err="1" smtClean="0"/>
              <a:t>blz</a:t>
            </a:r>
            <a:r>
              <a:rPr lang="en-US" sz="2400" dirty="0" smtClean="0"/>
              <a:t>. 33</a:t>
            </a:r>
          </a:p>
          <a:p>
            <a:r>
              <a:rPr lang="en-US" sz="2400" dirty="0" err="1" smtClean="0"/>
              <a:t>Opdracht</a:t>
            </a:r>
            <a:r>
              <a:rPr lang="en-US" sz="2400" dirty="0" smtClean="0"/>
              <a:t> 19 </a:t>
            </a:r>
            <a:r>
              <a:rPr lang="en-US" sz="2400" dirty="0" err="1" smtClean="0"/>
              <a:t>blz</a:t>
            </a:r>
            <a:r>
              <a:rPr lang="en-US" sz="2400" dirty="0" smtClean="0"/>
              <a:t>. 33 en 34</a:t>
            </a:r>
          </a:p>
          <a:p>
            <a:r>
              <a:rPr lang="en-US" sz="2400" dirty="0" err="1" smtClean="0"/>
              <a:t>Opdracht</a:t>
            </a:r>
            <a:r>
              <a:rPr lang="en-US" sz="2400" dirty="0" smtClean="0"/>
              <a:t> 20 </a:t>
            </a:r>
            <a:r>
              <a:rPr lang="en-US" sz="2400" dirty="0" err="1" smtClean="0"/>
              <a:t>blz</a:t>
            </a:r>
            <a:r>
              <a:rPr lang="en-US" sz="2400" dirty="0" smtClean="0"/>
              <a:t>. 35</a:t>
            </a:r>
          </a:p>
          <a:p>
            <a:r>
              <a:rPr lang="en-US" sz="2400" dirty="0" err="1" smtClean="0"/>
              <a:t>Opdracht</a:t>
            </a:r>
            <a:r>
              <a:rPr lang="en-US" sz="2400" dirty="0" smtClean="0"/>
              <a:t> 21 </a:t>
            </a:r>
            <a:r>
              <a:rPr lang="en-US" sz="2400" dirty="0" err="1" smtClean="0"/>
              <a:t>blz</a:t>
            </a:r>
            <a:r>
              <a:rPr lang="en-US" sz="2400" dirty="0" smtClean="0"/>
              <a:t>. 37/38</a:t>
            </a:r>
          </a:p>
          <a:p>
            <a:r>
              <a:rPr lang="en-US" sz="2400" dirty="0" err="1" smtClean="0"/>
              <a:t>Opdracht</a:t>
            </a:r>
            <a:r>
              <a:rPr lang="en-US" sz="2400" dirty="0" smtClean="0"/>
              <a:t> 22 </a:t>
            </a:r>
            <a:r>
              <a:rPr lang="en-US" sz="2400" dirty="0" err="1" smtClean="0"/>
              <a:t>blz</a:t>
            </a:r>
            <a:r>
              <a:rPr lang="en-US" sz="2400" dirty="0" smtClean="0"/>
              <a:t>. </a:t>
            </a:r>
            <a:r>
              <a:rPr lang="en-US" sz="2400" smtClean="0"/>
              <a:t>38</a:t>
            </a:r>
            <a:endParaRPr lang="nl-N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b="1" dirty="0" err="1" smtClean="0"/>
              <a:t>Bryophyllum</a:t>
            </a:r>
            <a:r>
              <a:rPr lang="en-US" sz="3200" b="1" dirty="0" smtClean="0"/>
              <a:t> = </a:t>
            </a:r>
            <a:r>
              <a:rPr lang="en-US" sz="3200" b="1" dirty="0" err="1" smtClean="0"/>
              <a:t>ongeslachtelijke</a:t>
            </a:r>
            <a:r>
              <a:rPr lang="en-US" sz="3200" b="1" dirty="0" smtClean="0"/>
              <a:t> </a:t>
            </a:r>
            <a:r>
              <a:rPr lang="en-US" sz="3200" b="1" dirty="0" err="1" smtClean="0"/>
              <a:t>voortplanting</a:t>
            </a:r>
            <a:endParaRPr lang="nl-NL" sz="3200" b="1" dirty="0"/>
          </a:p>
        </p:txBody>
      </p:sp>
      <p:sp>
        <p:nvSpPr>
          <p:cNvPr id="3" name="Tijdelijke aanduiding voor inhoud 2"/>
          <p:cNvSpPr>
            <a:spLocks noGrp="1"/>
          </p:cNvSpPr>
          <p:nvPr>
            <p:ph idx="1"/>
          </p:nvPr>
        </p:nvSpPr>
        <p:spPr>
          <a:xfrm>
            <a:off x="457200" y="980728"/>
            <a:ext cx="8229600" cy="5544616"/>
          </a:xfrm>
        </p:spPr>
        <p:txBody>
          <a:bodyPr>
            <a:normAutofit/>
          </a:bodyPr>
          <a:lstStyle/>
          <a:p>
            <a:r>
              <a:rPr lang="en-US" sz="2400" dirty="0" err="1" smtClean="0"/>
              <a:t>Bryophyllum</a:t>
            </a:r>
            <a:r>
              <a:rPr lang="en-US" sz="2400" dirty="0" smtClean="0"/>
              <a:t> is </a:t>
            </a:r>
            <a:r>
              <a:rPr lang="en-US" sz="2400" dirty="0" err="1" smtClean="0"/>
              <a:t>naam</a:t>
            </a:r>
            <a:r>
              <a:rPr lang="en-US" sz="2400" dirty="0" smtClean="0"/>
              <a:t> van </a:t>
            </a:r>
            <a:r>
              <a:rPr lang="en-US" sz="2400" dirty="0" err="1" smtClean="0"/>
              <a:t>een</a:t>
            </a:r>
            <a:r>
              <a:rPr lang="en-US" sz="2400" dirty="0" smtClean="0"/>
              <a:t> </a:t>
            </a:r>
            <a:r>
              <a:rPr lang="en-US" sz="2400" dirty="0" err="1" smtClean="0"/>
              <a:t>vetachtige</a:t>
            </a:r>
            <a:r>
              <a:rPr lang="en-US" sz="2400" dirty="0" smtClean="0"/>
              <a:t> plant</a:t>
            </a:r>
          </a:p>
          <a:p>
            <a:endParaRPr lang="en-US" sz="2400" dirty="0"/>
          </a:p>
          <a:p>
            <a:endParaRPr lang="nl-NL" sz="2400" dirty="0"/>
          </a:p>
        </p:txBody>
      </p:sp>
      <p:pic>
        <p:nvPicPr>
          <p:cNvPr id="4" name="Afbeelding 3" descr="bryophyllum 1.jpg"/>
          <p:cNvPicPr>
            <a:picLocks noChangeAspect="1"/>
          </p:cNvPicPr>
          <p:nvPr/>
        </p:nvPicPr>
        <p:blipFill>
          <a:blip r:embed="rId2" cstate="print"/>
          <a:stretch>
            <a:fillRect/>
          </a:stretch>
        </p:blipFill>
        <p:spPr>
          <a:xfrm>
            <a:off x="539552" y="1628800"/>
            <a:ext cx="4319541" cy="4896544"/>
          </a:xfrm>
          <a:prstGeom prst="rect">
            <a:avLst/>
          </a:prstGeom>
        </p:spPr>
      </p:pic>
      <p:pic>
        <p:nvPicPr>
          <p:cNvPr id="5" name="Afbeelding 4" descr="bryophyllum 2.png"/>
          <p:cNvPicPr>
            <a:picLocks noChangeAspect="1"/>
          </p:cNvPicPr>
          <p:nvPr/>
        </p:nvPicPr>
        <p:blipFill>
          <a:blip r:embed="rId3" cstate="print"/>
          <a:stretch>
            <a:fillRect/>
          </a:stretch>
        </p:blipFill>
        <p:spPr>
          <a:xfrm>
            <a:off x="5076056" y="2348880"/>
            <a:ext cx="3919231" cy="33843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en-US" sz="3200" b="1" dirty="0" err="1" smtClean="0"/>
              <a:t>Stekken</a:t>
            </a:r>
            <a:r>
              <a:rPr lang="en-US" sz="3200" b="1" dirty="0" smtClean="0"/>
              <a:t> = </a:t>
            </a:r>
            <a:r>
              <a:rPr lang="en-US" sz="3200" b="1" dirty="0" err="1" smtClean="0"/>
              <a:t>kunstmatig</a:t>
            </a:r>
            <a:r>
              <a:rPr lang="en-US" sz="3200" b="1" dirty="0" smtClean="0"/>
              <a:t> </a:t>
            </a:r>
            <a:r>
              <a:rPr lang="en-US" sz="3200" b="1" dirty="0" err="1" smtClean="0"/>
              <a:t>klonen</a:t>
            </a:r>
            <a:endParaRPr lang="nl-NL" sz="3200" b="1" dirty="0"/>
          </a:p>
        </p:txBody>
      </p:sp>
      <p:sp>
        <p:nvSpPr>
          <p:cNvPr id="3" name="Tijdelijke aanduiding voor inhoud 2"/>
          <p:cNvSpPr>
            <a:spLocks noGrp="1"/>
          </p:cNvSpPr>
          <p:nvPr>
            <p:ph idx="1"/>
          </p:nvPr>
        </p:nvSpPr>
        <p:spPr>
          <a:xfrm>
            <a:off x="457200" y="980728"/>
            <a:ext cx="8229600" cy="5145435"/>
          </a:xfrm>
        </p:spPr>
        <p:txBody>
          <a:bodyPr>
            <a:normAutofit lnSpcReduction="10000"/>
          </a:bodyPr>
          <a:lstStyle/>
          <a:p>
            <a:r>
              <a:rPr lang="nl-NL" dirty="0" smtClean="0"/>
              <a:t>Bij sommige planten groeien aan afgeknipte stengeltjes - als je ze in de grond stopt - zó makkelijk nieuwe worteltjes dat weefselkweek niet nodig is. Je noemt dit </a:t>
            </a:r>
            <a:r>
              <a:rPr lang="nl-NL" b="1" dirty="0" smtClean="0"/>
              <a:t>stekken</a:t>
            </a:r>
            <a:r>
              <a:rPr lang="nl-NL" dirty="0" smtClean="0"/>
              <a:t>. De bekende fuchsia bijvoorbeeld wordt in kwekerijen gewoon gestekt. Voor het maken van stekken worden van één fuchsia met de gewenste bloemkleur en bladkleur veel stukjes stengel geknipt. Al die stukjes worden in potjes opgekweekt en na een paar weken heeft de kweker tientallen nieuwe fuchsia’s</a:t>
            </a: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en-US" sz="3200" b="1" dirty="0" err="1" smtClean="0"/>
              <a:t>Enten</a:t>
            </a:r>
            <a:r>
              <a:rPr lang="en-US" sz="3200" b="1" dirty="0" smtClean="0"/>
              <a:t> = </a:t>
            </a:r>
            <a:r>
              <a:rPr lang="en-US" sz="3200" b="1" dirty="0" err="1" smtClean="0"/>
              <a:t>kunstmatig</a:t>
            </a:r>
            <a:r>
              <a:rPr lang="en-US" sz="3200" b="1" dirty="0" smtClean="0"/>
              <a:t> </a:t>
            </a:r>
            <a:r>
              <a:rPr lang="en-US" sz="3200" b="1" dirty="0" err="1" smtClean="0"/>
              <a:t>klonen</a:t>
            </a:r>
            <a:r>
              <a:rPr lang="en-US" sz="3200" b="1" dirty="0" smtClean="0"/>
              <a:t> </a:t>
            </a:r>
            <a:endParaRPr lang="nl-NL" sz="3200" b="1" dirty="0"/>
          </a:p>
        </p:txBody>
      </p:sp>
      <p:pic>
        <p:nvPicPr>
          <p:cNvPr id="4" name="Tijdelijke aanduiding voor inhoud 3" descr="enttak.jpg"/>
          <p:cNvPicPr>
            <a:picLocks noGrp="1" noChangeAspect="1"/>
          </p:cNvPicPr>
          <p:nvPr>
            <p:ph idx="1"/>
          </p:nvPr>
        </p:nvPicPr>
        <p:blipFill>
          <a:blip r:embed="rId2" cstate="print"/>
          <a:stretch>
            <a:fillRect/>
          </a:stretch>
        </p:blipFill>
        <p:spPr>
          <a:xfrm>
            <a:off x="5796136" y="2768634"/>
            <a:ext cx="3116178" cy="3828718"/>
          </a:xfrm>
        </p:spPr>
      </p:pic>
      <p:pic>
        <p:nvPicPr>
          <p:cNvPr id="1026" name="Picture 2"/>
          <p:cNvPicPr>
            <a:picLocks noChangeAspect="1" noChangeArrowheads="1"/>
          </p:cNvPicPr>
          <p:nvPr/>
        </p:nvPicPr>
        <p:blipFill>
          <a:blip r:embed="rId3" cstate="print"/>
          <a:srcRect/>
          <a:stretch>
            <a:fillRect/>
          </a:stretch>
        </p:blipFill>
        <p:spPr bwMode="auto">
          <a:xfrm>
            <a:off x="100665" y="980728"/>
            <a:ext cx="5551455" cy="30243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en-US" sz="3200" b="1" dirty="0" err="1" smtClean="0"/>
              <a:t>Weefselkweek</a:t>
            </a:r>
            <a:r>
              <a:rPr lang="en-US" sz="3200" b="1" dirty="0" smtClean="0"/>
              <a:t> </a:t>
            </a:r>
            <a:r>
              <a:rPr lang="en-US" sz="3200" b="1" dirty="0" err="1" smtClean="0"/>
              <a:t>blz</a:t>
            </a:r>
            <a:r>
              <a:rPr lang="en-US" sz="3200" b="1" dirty="0" smtClean="0"/>
              <a:t>. 36/37 = </a:t>
            </a:r>
            <a:r>
              <a:rPr lang="en-US" sz="3200" b="1" dirty="0" err="1" smtClean="0"/>
              <a:t>kunstmatig</a:t>
            </a:r>
            <a:r>
              <a:rPr lang="en-US" sz="3200" b="1" dirty="0" smtClean="0"/>
              <a:t> </a:t>
            </a:r>
            <a:r>
              <a:rPr lang="en-US" sz="3200" b="1" dirty="0" err="1" smtClean="0"/>
              <a:t>klonen</a:t>
            </a:r>
            <a:endParaRPr lang="nl-NL" sz="3200" b="1" dirty="0"/>
          </a:p>
        </p:txBody>
      </p:sp>
      <p:sp>
        <p:nvSpPr>
          <p:cNvPr id="3" name="Tijdelijke aanduiding voor inhoud 2"/>
          <p:cNvSpPr>
            <a:spLocks noGrp="1"/>
          </p:cNvSpPr>
          <p:nvPr>
            <p:ph idx="1"/>
          </p:nvPr>
        </p:nvSpPr>
        <p:spPr/>
        <p:txBody>
          <a:bodyPr/>
          <a:lstStyle/>
          <a:p>
            <a:r>
              <a:rPr lang="nl-NL" dirty="0" smtClean="0">
                <a:hlinkClick r:id="rId2"/>
              </a:rPr>
              <a:t>http://www.weefselkweek.nl/5.html</a:t>
            </a:r>
            <a:r>
              <a:rPr lang="nl-NL" dirty="0" smtClean="0"/>
              <a:t> </a:t>
            </a:r>
          </a:p>
          <a:p>
            <a:endParaRPr lang="en-US" dirty="0"/>
          </a:p>
          <a:p>
            <a:r>
              <a:rPr lang="en-US" dirty="0" err="1" smtClean="0"/>
              <a:t>Bekijk</a:t>
            </a:r>
            <a:r>
              <a:rPr lang="en-US" dirty="0" smtClean="0"/>
              <a:t> de </a:t>
            </a:r>
            <a:r>
              <a:rPr lang="en-US" dirty="0" err="1" smtClean="0"/>
              <a:t>bovcenstaande</a:t>
            </a:r>
            <a:r>
              <a:rPr lang="en-US" dirty="0" smtClean="0"/>
              <a:t> site via de link</a:t>
            </a:r>
          </a:p>
          <a:p>
            <a:r>
              <a:rPr lang="en-US" dirty="0" err="1" smtClean="0"/>
              <a:t>Alles</a:t>
            </a:r>
            <a:r>
              <a:rPr lang="en-US" dirty="0" smtClean="0"/>
              <a:t> over </a:t>
            </a:r>
            <a:r>
              <a:rPr lang="en-US" dirty="0" err="1" smtClean="0"/>
              <a:t>weefselkweek</a:t>
            </a:r>
            <a:endParaRPr lang="nl-NL" dirty="0"/>
          </a:p>
        </p:txBody>
      </p:sp>
      <p:sp>
        <p:nvSpPr>
          <p:cNvPr id="5" name="Rechthoek 4"/>
          <p:cNvSpPr/>
          <p:nvPr/>
        </p:nvSpPr>
        <p:spPr>
          <a:xfrm>
            <a:off x="2324686" y="3244334"/>
            <a:ext cx="4494628" cy="369332"/>
          </a:xfrm>
          <a:prstGeom prst="rect">
            <a:avLst/>
          </a:prstGeom>
        </p:spPr>
        <p:txBody>
          <a:bodyPr wrap="none">
            <a:spAutoFit/>
          </a:bodyPr>
          <a:lstStyle/>
          <a:p>
            <a:r>
              <a:rPr lang="en-US" b="1" dirty="0" err="1" smtClean="0"/>
              <a:t>Levenscyclus</a:t>
            </a:r>
            <a:r>
              <a:rPr lang="en-US" b="1" dirty="0" smtClean="0"/>
              <a:t> </a:t>
            </a:r>
            <a:r>
              <a:rPr lang="en-US" b="1" dirty="0" err="1" smtClean="0"/>
              <a:t>naaktzadige</a:t>
            </a:r>
            <a:r>
              <a:rPr lang="en-US" b="1" dirty="0" smtClean="0"/>
              <a:t> plant = angiosperm</a:t>
            </a:r>
            <a:endParaRPr lang="nl-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fontScale="90000"/>
          </a:bodyPr>
          <a:lstStyle/>
          <a:p>
            <a:r>
              <a:rPr lang="en-US" sz="3200" b="1" dirty="0" err="1" smtClean="0"/>
              <a:t>Geslachtelijke</a:t>
            </a:r>
            <a:r>
              <a:rPr lang="en-US" sz="3200" b="1" dirty="0" smtClean="0"/>
              <a:t> </a:t>
            </a:r>
            <a:r>
              <a:rPr lang="en-US" sz="3200" b="1" dirty="0" err="1" smtClean="0"/>
              <a:t>voortplanting</a:t>
            </a:r>
            <a:r>
              <a:rPr lang="en-US" sz="3200" b="1" dirty="0" smtClean="0"/>
              <a:t/>
            </a:r>
            <a:br>
              <a:rPr lang="en-US" sz="3200" b="1" dirty="0" smtClean="0"/>
            </a:br>
            <a:r>
              <a:rPr lang="en-US" sz="3200" b="1" dirty="0" err="1" smtClean="0"/>
              <a:t>Naaktzadigen</a:t>
            </a:r>
            <a:r>
              <a:rPr lang="en-US" sz="3200" b="1" dirty="0" smtClean="0"/>
              <a:t>: </a:t>
            </a:r>
            <a:r>
              <a:rPr lang="en-US" sz="3200" b="1" dirty="0" err="1" smtClean="0"/>
              <a:t>bouw</a:t>
            </a:r>
            <a:r>
              <a:rPr lang="en-US" sz="3200" b="1" dirty="0" smtClean="0"/>
              <a:t> </a:t>
            </a:r>
            <a:r>
              <a:rPr lang="en-US" sz="3200" b="1" dirty="0" err="1" smtClean="0"/>
              <a:t>bloem</a:t>
            </a:r>
            <a:r>
              <a:rPr lang="en-US" sz="3200" b="1" dirty="0" smtClean="0"/>
              <a:t> en </a:t>
            </a:r>
            <a:r>
              <a:rPr lang="en-US" sz="3200" b="1" dirty="0" err="1" smtClean="0"/>
              <a:t>zaden</a:t>
            </a:r>
            <a:r>
              <a:rPr lang="en-US" sz="3200" b="1" dirty="0" smtClean="0"/>
              <a:t> Grove den</a:t>
            </a:r>
            <a:endParaRPr lang="nl-NL" sz="3200" b="1" dirty="0"/>
          </a:p>
        </p:txBody>
      </p:sp>
      <p:pic>
        <p:nvPicPr>
          <p:cNvPr id="4" name="Tijdelijke aanduiding voor inhoud 3" descr="pollen-male-strobilus-pine.jpg"/>
          <p:cNvPicPr>
            <a:picLocks noGrp="1" noChangeAspect="1"/>
          </p:cNvPicPr>
          <p:nvPr>
            <p:ph idx="1"/>
          </p:nvPr>
        </p:nvPicPr>
        <p:blipFill>
          <a:blip r:embed="rId2" cstate="print"/>
          <a:stretch>
            <a:fillRect/>
          </a:stretch>
        </p:blipFill>
        <p:spPr>
          <a:xfrm>
            <a:off x="1225590" y="1268760"/>
            <a:ext cx="6586770" cy="5400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smtClean="0"/>
              <a:t>Geslachtelijke voortplanting</a:t>
            </a:r>
            <a:br>
              <a:rPr lang="nl-NL" sz="3200" b="1" dirty="0" smtClean="0"/>
            </a:br>
            <a:r>
              <a:rPr lang="nl-NL" sz="3200" b="1" dirty="0" smtClean="0"/>
              <a:t>Bouw bloem </a:t>
            </a:r>
            <a:r>
              <a:rPr lang="nl-NL" sz="3200" b="1" dirty="0" err="1" smtClean="0"/>
              <a:t>bedektzadigen</a:t>
            </a:r>
            <a:endParaRPr lang="nl-NL" sz="3200" b="1" dirty="0"/>
          </a:p>
        </p:txBody>
      </p:sp>
      <p:pic>
        <p:nvPicPr>
          <p:cNvPr id="4" name="Tijdelijke aanduiding voor inhoud 3" descr="pollen-floweranim-onderdelen_ned.gif"/>
          <p:cNvPicPr>
            <a:picLocks noGrp="1" noChangeAspect="1"/>
          </p:cNvPicPr>
          <p:nvPr>
            <p:ph idx="1"/>
          </p:nvPr>
        </p:nvPicPr>
        <p:blipFill>
          <a:blip r:embed="rId2" cstate="print"/>
          <a:stretch>
            <a:fillRect/>
          </a:stretch>
        </p:blipFill>
        <p:spPr>
          <a:xfrm>
            <a:off x="863130" y="1412776"/>
            <a:ext cx="7453286" cy="537123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en-US" sz="3200" b="1" dirty="0" err="1" smtClean="0"/>
              <a:t>Bouw</a:t>
            </a:r>
            <a:r>
              <a:rPr lang="en-US" sz="3200" b="1" dirty="0" smtClean="0"/>
              <a:t> </a:t>
            </a:r>
            <a:r>
              <a:rPr lang="en-US" sz="3200" b="1" dirty="0" err="1" smtClean="0"/>
              <a:t>bloem</a:t>
            </a:r>
            <a:r>
              <a:rPr lang="en-US" sz="3200" b="1" dirty="0" smtClean="0"/>
              <a:t> en </a:t>
            </a:r>
            <a:r>
              <a:rPr lang="en-US" sz="3200" b="1" dirty="0" err="1" smtClean="0"/>
              <a:t>vrucht</a:t>
            </a:r>
            <a:r>
              <a:rPr lang="en-US" sz="3200" b="1" dirty="0" smtClean="0"/>
              <a:t> (</a:t>
            </a:r>
            <a:r>
              <a:rPr lang="en-US" sz="3200" b="1" dirty="0" err="1" smtClean="0"/>
              <a:t>kegel</a:t>
            </a:r>
            <a:r>
              <a:rPr lang="en-US" sz="3200" b="1" dirty="0" smtClean="0"/>
              <a:t>) </a:t>
            </a:r>
            <a:r>
              <a:rPr lang="en-US" sz="3200" b="1" dirty="0" err="1" smtClean="0"/>
              <a:t>naaktzadigen</a:t>
            </a:r>
            <a:endParaRPr lang="nl-NL" sz="3200" b="1" dirty="0"/>
          </a:p>
        </p:txBody>
      </p:sp>
      <p:pic>
        <p:nvPicPr>
          <p:cNvPr id="4" name="Tijdelijke aanduiding voor inhoud 3" descr="naaktzadigen jeneverbes1.jpg"/>
          <p:cNvPicPr>
            <a:picLocks noGrp="1" noChangeAspect="1"/>
          </p:cNvPicPr>
          <p:nvPr>
            <p:ph idx="1"/>
          </p:nvPr>
        </p:nvPicPr>
        <p:blipFill>
          <a:blip r:embed="rId2" cstate="print"/>
          <a:stretch>
            <a:fillRect/>
          </a:stretch>
        </p:blipFill>
        <p:spPr>
          <a:xfrm>
            <a:off x="251520" y="1268760"/>
            <a:ext cx="4135287" cy="5400600"/>
          </a:xfrm>
        </p:spPr>
      </p:pic>
      <p:pic>
        <p:nvPicPr>
          <p:cNvPr id="5" name="Afbeelding 4" descr="naaktzadige bloem dennen.jpg"/>
          <p:cNvPicPr>
            <a:picLocks noChangeAspect="1"/>
          </p:cNvPicPr>
          <p:nvPr/>
        </p:nvPicPr>
        <p:blipFill>
          <a:blip r:embed="rId3" cstate="print"/>
          <a:stretch>
            <a:fillRect/>
          </a:stretch>
        </p:blipFill>
        <p:spPr>
          <a:xfrm>
            <a:off x="5148064" y="1340768"/>
            <a:ext cx="3528392" cy="2232248"/>
          </a:xfrm>
          <a:prstGeom prst="rect">
            <a:avLst/>
          </a:prstGeom>
        </p:spPr>
      </p:pic>
      <p:pic>
        <p:nvPicPr>
          <p:cNvPr id="6" name="Afbeelding 5" descr="naaktzadige bloem taxus.jpg"/>
          <p:cNvPicPr>
            <a:picLocks noChangeAspect="1"/>
          </p:cNvPicPr>
          <p:nvPr/>
        </p:nvPicPr>
        <p:blipFill>
          <a:blip r:embed="rId4" cstate="print"/>
          <a:stretch>
            <a:fillRect/>
          </a:stretch>
        </p:blipFill>
        <p:spPr>
          <a:xfrm>
            <a:off x="5148064" y="3714788"/>
            <a:ext cx="3528392" cy="2954572"/>
          </a:xfrm>
          <a:prstGeom prst="rect">
            <a:avLst/>
          </a:prstGeom>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471</Words>
  <Application>Microsoft Office PowerPoint</Application>
  <PresentationFormat>Diavoorstelling (4:3)</PresentationFormat>
  <Paragraphs>80</Paragraphs>
  <Slides>25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Calibri</vt:lpstr>
      <vt:lpstr>Wingdings</vt:lpstr>
      <vt:lpstr>Office-thema</vt:lpstr>
      <vt:lpstr>Basisstof 5 Voortplanting</vt:lpstr>
      <vt:lpstr>Ongeslachtelijke voortplanting</vt:lpstr>
      <vt:lpstr>Bryophyllum = ongeslachtelijke voortplanting</vt:lpstr>
      <vt:lpstr>Stekken = kunstmatig klonen</vt:lpstr>
      <vt:lpstr>Enten = kunstmatig klonen </vt:lpstr>
      <vt:lpstr>Weefselkweek blz. 36/37 = kunstmatig klonen</vt:lpstr>
      <vt:lpstr>Geslachtelijke voortplanting Naaktzadigen: bouw bloem en zaden Grove den</vt:lpstr>
      <vt:lpstr>Geslachtelijke voortplanting Bouw bloem bedektzadigen</vt:lpstr>
      <vt:lpstr>Bouw bloem en vrucht (kegel) naaktzadigen</vt:lpstr>
      <vt:lpstr>Levenscyclus bedektzadige plant = angiosperm</vt:lpstr>
      <vt:lpstr>Levenscyclus naaktzadige plant: sparren/dennen</vt:lpstr>
      <vt:lpstr>Vruchtbeginsel: begin van de …. Zaadbeginsel: begin van het …</vt:lpstr>
      <vt:lpstr>Soorten kerndelingen</vt:lpstr>
      <vt:lpstr>Mannelijke voortplantingsorganen</vt:lpstr>
      <vt:lpstr>Bestuiving</vt:lpstr>
      <vt:lpstr>Ontwikkeling pollenkorrels Bron: http://www.vcbio.science.ru.nl/virtuallessons/pollendevelopment/ </vt:lpstr>
      <vt:lpstr>Bestuiving door dieren</vt:lpstr>
      <vt:lpstr>Bevruchting</vt:lpstr>
      <vt:lpstr>Pollenbuis groeit door stamper richting vruchtbeginsel Bron: http://www.vcbio.science.ru.nl/virtuallessons/pollendevelopment/ </vt:lpstr>
      <vt:lpstr>Uit het vruchtbeginsel groeit de vrucht met daarin de zaden</vt:lpstr>
      <vt:lpstr>Verspreiding van de zaden</vt:lpstr>
      <vt:lpstr>Polyploïdie blz. 34</vt:lpstr>
      <vt:lpstr>Co-Evolutie 1</vt:lpstr>
      <vt:lpstr>Co-Evolutie 2</vt:lpstr>
      <vt:lpstr>Opdrachten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Basisstof 5 Voortplanting</dc:title>
  <dc:creator>biobertus</dc:creator>
  <cp:lastModifiedBy>biobertus</cp:lastModifiedBy>
  <cp:revision>10</cp:revision>
  <dcterms:created xsi:type="dcterms:W3CDTF">2014-12-21T17:07:02Z</dcterms:created>
  <dcterms:modified xsi:type="dcterms:W3CDTF">2016-02-22T19:22:19Z</dcterms:modified>
</cp:coreProperties>
</file>